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70" r:id="rId4"/>
    <p:sldId id="269" r:id="rId5"/>
    <p:sldId id="271" r:id="rId6"/>
    <p:sldId id="272" r:id="rId7"/>
    <p:sldId id="304" r:id="rId8"/>
    <p:sldId id="258" r:id="rId9"/>
    <p:sldId id="274" r:id="rId10"/>
    <p:sldId id="275" r:id="rId11"/>
    <p:sldId id="276" r:id="rId12"/>
    <p:sldId id="277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278" r:id="rId21"/>
    <p:sldId id="311" r:id="rId22"/>
    <p:sldId id="312" r:id="rId23"/>
    <p:sldId id="313" r:id="rId24"/>
    <p:sldId id="314" r:id="rId25"/>
    <p:sldId id="279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80" r:id="rId35"/>
    <p:sldId id="282" r:id="rId36"/>
    <p:sldId id="283" r:id="rId37"/>
    <p:sldId id="284" r:id="rId38"/>
    <p:sldId id="285" r:id="rId39"/>
    <p:sldId id="286" r:id="rId40"/>
    <p:sldId id="287" r:id="rId41"/>
    <p:sldId id="281" r:id="rId42"/>
    <p:sldId id="320" r:id="rId43"/>
    <p:sldId id="321" r:id="rId44"/>
    <p:sldId id="289" r:id="rId45"/>
    <p:sldId id="298" r:id="rId46"/>
    <p:sldId id="288" r:id="rId47"/>
    <p:sldId id="267" r:id="rId48"/>
    <p:sldId id="268" r:id="rId49"/>
    <p:sldId id="290" r:id="rId50"/>
    <p:sldId id="300" r:id="rId51"/>
    <p:sldId id="302" r:id="rId52"/>
    <p:sldId id="301" r:id="rId53"/>
    <p:sldId id="315" r:id="rId54"/>
    <p:sldId id="316" r:id="rId55"/>
    <p:sldId id="317" r:id="rId56"/>
    <p:sldId id="318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58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510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2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99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8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9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26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8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864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01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94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684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862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4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10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90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75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5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172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52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59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135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3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7971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638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47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12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95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51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531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25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28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60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22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46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88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3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Prokaryotic_vs_eukaryotic_cell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Prokaryote_cell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Organell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genetics-glossary/Nucleu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Riboso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rough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Endoplasmic-Reticulum-smoot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golgi-bod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chondri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encenotes.org/difference-between-plant-and-animal-cell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tabolism#/media/File:Metabolism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ell-Cycl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Mitosi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tosis#/media/File:Major_events_in_mitosis.sv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iosis#/media/File:Meiosis_Overview_new.sv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Epigenetics#/media/File:Epigenetic_mechanisms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.au/curious/epigenetic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gG7uCskUOrA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hlbi.nih.gov/health/idiopathic-pulmonary-fibrosis/causes" TargetMode="External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cryl.com/media/ecoli-dividing-27afb2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6122A-CE1F-8841-B00F-117124B4F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" y="2555319"/>
            <a:ext cx="11551920" cy="174736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Basics of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307109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BF1174-97E6-4548-86D3-4A3C95AB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46" y="0"/>
            <a:ext cx="10211108" cy="5829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F1E58A-BD35-1D4E-8800-AB508B07DC43}"/>
              </a:ext>
            </a:extLst>
          </p:cNvPr>
          <p:cNvSpPr txBox="1"/>
          <p:nvPr/>
        </p:nvSpPr>
        <p:spPr>
          <a:xfrm>
            <a:off x="2786062" y="6243638"/>
            <a:ext cx="82153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https://commons.wikimedia.org/wiki/File:Prokaryotic_vs_eukaryotic_cell.png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724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Single-celled</a:t>
            </a:r>
          </a:p>
          <a:p>
            <a:r>
              <a:rPr lang="en-US" dirty="0"/>
              <a:t>Simple structure, no nucleus</a:t>
            </a:r>
          </a:p>
          <a:p>
            <a:r>
              <a:rPr lang="en-US" dirty="0"/>
              <a:t>Typically smaller than eukaryotes</a:t>
            </a:r>
          </a:p>
          <a:p>
            <a:r>
              <a:rPr lang="en-US" dirty="0"/>
              <a:t>Examples: bacteria, archaea</a:t>
            </a:r>
          </a:p>
          <a:p>
            <a:r>
              <a:rPr lang="en-US" dirty="0"/>
              <a:t>Often have external features like flagella and pili for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685197" y="6540519"/>
            <a:ext cx="4506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https://en.wikipedia.org/wiki/File:Prokaryote_cell.svg</a:t>
            </a:r>
            <a:r>
              <a:rPr lang="en-US" sz="12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2699C-561D-6743-93E5-526CDC9A7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50" y="-246450"/>
            <a:ext cx="6115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3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213D33-4932-BB4A-B854-0F1EF7E4FF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3"/>
          <a:stretch/>
        </p:blipFill>
        <p:spPr>
          <a:xfrm>
            <a:off x="6096000" y="784301"/>
            <a:ext cx="6070814" cy="4930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Eukaryotes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Complex structure with </a:t>
            </a:r>
            <a:r>
              <a:rPr lang="en-US" b="1" dirty="0"/>
              <a:t>membrane-bound organelles</a:t>
            </a:r>
            <a:r>
              <a:rPr lang="en-US" dirty="0"/>
              <a:t>, including nucleus</a:t>
            </a:r>
          </a:p>
          <a:p>
            <a:r>
              <a:rPr lang="en-US" dirty="0"/>
              <a:t>Can be single-celled</a:t>
            </a:r>
          </a:p>
          <a:p>
            <a:pPr lvl="1"/>
            <a:r>
              <a:rPr lang="en-US" dirty="0"/>
              <a:t>protists, yeast</a:t>
            </a:r>
          </a:p>
          <a:p>
            <a:r>
              <a:rPr lang="en-US" dirty="0"/>
              <a:t>Can be part of multi-cellular organisms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https://www.genome.gov/genetics-glossary/Organelle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4107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Nucleus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Control center of the cell</a:t>
            </a:r>
          </a:p>
          <a:p>
            <a:r>
              <a:rPr lang="en-US" dirty="0"/>
              <a:t>Contains the DNA, organized into chromosomes</a:t>
            </a:r>
          </a:p>
          <a:p>
            <a:r>
              <a:rPr lang="en-US" dirty="0"/>
              <a:t>Contains nucleolus, where ribosomal RNA (rRNA) and proteins are combined to form ribosomal subunits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https://www.genome.gov/genetics-glossary/Nucleus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AC5AF-A56B-D44F-8507-246712BB8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89" y="1494362"/>
            <a:ext cx="7377112" cy="415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3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51F0-9B09-5845-9741-0A357E8D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8" y="2414943"/>
            <a:ext cx="7891462" cy="44430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Ribosomes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163591" cy="4351338"/>
          </a:xfrm>
        </p:spPr>
        <p:txBody>
          <a:bodyPr>
            <a:normAutofit/>
          </a:bodyPr>
          <a:lstStyle/>
          <a:p>
            <a:r>
              <a:rPr lang="en-US" dirty="0"/>
              <a:t>Site of protein assembly from amino acids, based on mRNA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707054" y="1992829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https://www.genome.gov/genetics-glossary/Ribosome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301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610A166-5C92-D245-95B3-803E9619F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047" y="769821"/>
            <a:ext cx="8955832" cy="5630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(Rough)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Lined with ribosomes</a:t>
            </a:r>
          </a:p>
          <a:p>
            <a:r>
              <a:rPr lang="en-US" dirty="0"/>
              <a:t>Involved in protein folding, especially for proteins that are going to be secreted from the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https://www.genome.gov/genetics-glossary/Endoplasmic-Reticulum-rough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489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4DA3F-41CD-584E-BC0E-72F1D4B29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285" y="1027906"/>
            <a:ext cx="9099716" cy="5482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Endoplasmic Reticulum (Smooth)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600575" cy="4351338"/>
          </a:xfrm>
        </p:spPr>
        <p:txBody>
          <a:bodyPr>
            <a:normAutofit/>
          </a:bodyPr>
          <a:lstStyle/>
          <a:p>
            <a:r>
              <a:rPr lang="en-US" dirty="0"/>
              <a:t>Not lined with ribosomes</a:t>
            </a:r>
          </a:p>
          <a:p>
            <a:r>
              <a:rPr lang="en-US" dirty="0"/>
              <a:t>Involved in lipid synthesis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https://www.genome.gov/genetics-glossary/Endoplasmic-Reticulum-smooth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577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EB4201-2D8E-A149-A89F-2A644266F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538" y="352573"/>
            <a:ext cx="8612462" cy="615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Golgi Body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5057775" cy="4351338"/>
          </a:xfrm>
        </p:spPr>
        <p:txBody>
          <a:bodyPr>
            <a:normAutofit/>
          </a:bodyPr>
          <a:lstStyle/>
          <a:p>
            <a:r>
              <a:rPr lang="en-US" dirty="0"/>
              <a:t>Modifies and packages proteins and lipids after they’ve gone through the 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-8911" y="6510484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https://www.genome.gov/genetics-glossary/golgi-body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7261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727F1-9FAD-084E-BC2C-541F061B7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8" t="6034" r="4901" b="4197"/>
          <a:stretch/>
        </p:blipFill>
        <p:spPr>
          <a:xfrm>
            <a:off x="3318934" y="1508072"/>
            <a:ext cx="8873066" cy="50090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Mitochondria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4486275" cy="4351338"/>
          </a:xfrm>
        </p:spPr>
        <p:txBody>
          <a:bodyPr>
            <a:normAutofit/>
          </a:bodyPr>
          <a:lstStyle/>
          <a:p>
            <a:r>
              <a:rPr lang="en-US" dirty="0"/>
              <a:t>“Powerhouse of the cell”</a:t>
            </a:r>
          </a:p>
          <a:p>
            <a:r>
              <a:rPr lang="en-US" dirty="0"/>
              <a:t>Generate ATP through cellular respiration, primarily through the Krebs Cycle (citric acid cycle)</a:t>
            </a:r>
          </a:p>
          <a:p>
            <a:r>
              <a:rPr lang="en-US" dirty="0"/>
              <a:t>Have their own DNA and can replicate independently of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https://www.genome.gov/genetics-glossary/Mitochondria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72653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32DFA-9A7E-D94A-82C5-AE397E8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77800"/>
            <a:ext cx="9463088" cy="6308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B8F18D-E4E3-2A42-A556-8F0D140427CD}"/>
              </a:ext>
            </a:extLst>
          </p:cNvPr>
          <p:cNvSpPr txBox="1"/>
          <p:nvPr/>
        </p:nvSpPr>
        <p:spPr>
          <a:xfrm>
            <a:off x="5577501" y="6517165"/>
            <a:ext cx="6109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https://sciencenotes.org/difference-between-plant-and-animal-cells/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458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20B05-C4E4-C845-966B-706DEFF5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689"/>
            <a:ext cx="12192000" cy="56783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10636-DD91-8B4A-A76F-E829B96C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82246"/>
            <a:ext cx="4617720" cy="814564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Quick About Me</a:t>
            </a:r>
          </a:p>
        </p:txBody>
      </p:sp>
    </p:spTree>
    <p:extLst>
      <p:ext uri="{BB962C8B-B14F-4D97-AF65-F5344CB8AC3E}">
        <p14:creationId xmlns:p14="http://schemas.microsoft.com/office/powerpoint/2010/main" val="87318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Metabolism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/>
          </a:bodyPr>
          <a:lstStyle/>
          <a:p>
            <a:r>
              <a:rPr lang="en-US" dirty="0"/>
              <a:t>Converting nutrients into energy for use in cellular activities</a:t>
            </a:r>
          </a:p>
          <a:p>
            <a:r>
              <a:rPr lang="en-US" dirty="0"/>
              <a:t>ATP is energy currency</a:t>
            </a:r>
          </a:p>
          <a:p>
            <a:r>
              <a:rPr lang="en-US" dirty="0"/>
              <a:t>Catabolism: breaking down molecules to release energy</a:t>
            </a:r>
          </a:p>
          <a:p>
            <a:r>
              <a:rPr lang="en-US" dirty="0"/>
              <a:t>Anabolism: using energy to build molecules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https://en.wikipedia.org/wiki/Metabolism#/media/File:Metabolism.png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7FC564-E3CA-CC41-BEE1-66351BE3D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71" y="0"/>
            <a:ext cx="6542529" cy="543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6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650384-ABA2-5646-B42C-44C79226C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797" y="0"/>
            <a:ext cx="5246401" cy="57152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1" y="1695451"/>
            <a:ext cx="5807597" cy="482441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G1 Phase</a:t>
            </a:r>
            <a:r>
              <a:rPr lang="en-US" dirty="0"/>
              <a:t>: Cell grows, synthesizes proteins and organelles.</a:t>
            </a:r>
          </a:p>
          <a:p>
            <a:r>
              <a:rPr lang="en-US" b="1" dirty="0"/>
              <a:t>S Phase</a:t>
            </a:r>
            <a:r>
              <a:rPr lang="en-US" dirty="0"/>
              <a:t>: Cell replicates its DNA, resulting in 2 identical (except for mutations) sets of chromosomes</a:t>
            </a:r>
          </a:p>
          <a:p>
            <a:r>
              <a:rPr lang="en-US" b="1" dirty="0"/>
              <a:t>G2 Phase: </a:t>
            </a:r>
            <a:r>
              <a:rPr lang="en-US" dirty="0"/>
              <a:t>Cell continues to grow</a:t>
            </a:r>
          </a:p>
          <a:p>
            <a:r>
              <a:rPr lang="en-US" b="1" dirty="0"/>
              <a:t>M Phase: </a:t>
            </a:r>
            <a:r>
              <a:rPr lang="en-US" dirty="0"/>
              <a:t>The cell divides (mitosis)</a:t>
            </a:r>
          </a:p>
          <a:p>
            <a:r>
              <a:rPr lang="en-US" dirty="0"/>
              <a:t>A cell that is not currently preparing to divide is said to be in </a:t>
            </a:r>
            <a:r>
              <a:rPr lang="en-US" b="1" dirty="0"/>
              <a:t>G0 Phase, </a:t>
            </a:r>
            <a:r>
              <a:rPr lang="en-US" dirty="0"/>
              <a:t>also called </a:t>
            </a:r>
            <a:r>
              <a:rPr lang="en-US" b="1" dirty="0"/>
              <a:t>quiescence</a:t>
            </a:r>
            <a:r>
              <a:rPr lang="en-US" dirty="0"/>
              <a:t>.</a:t>
            </a:r>
          </a:p>
          <a:p>
            <a:r>
              <a:rPr lang="en-US" dirty="0"/>
              <a:t>This cycle is specific to eukaryotes. Prokaryotes divide through a simpler process called binary fission.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835516" y="571529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https://www.genome.gov/genetics-glossary/Cell-Cycle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973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1165E2-7939-1447-A711-F68539E3B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97" y="1243013"/>
            <a:ext cx="9972964" cy="5614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29679" y="665570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https://www.genome.gov/genetics-glossary/Mitosis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4697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Mitosis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115050" y="665570"/>
            <a:ext cx="60713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https://en.wikipedia.org/wiki/Mitosis#/media/File:Major_events_in_mitosis.svg</a:t>
            </a:r>
            <a:r>
              <a:rPr lang="en-US" sz="12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BC26CA-E1F1-D446-806C-08BB38A3A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6850"/>
            <a:ext cx="121920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6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739594-2EEE-9C47-9E8D-10D984D2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73" y="141286"/>
            <a:ext cx="10198043" cy="6416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87"/>
            <a:ext cx="10515600" cy="1325563"/>
          </a:xfrm>
        </p:spPr>
        <p:txBody>
          <a:bodyPr/>
          <a:lstStyle/>
          <a:p>
            <a:r>
              <a:rPr lang="en-US" b="1" dirty="0"/>
              <a:t>Meiosis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24689" y="6136113"/>
            <a:ext cx="607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https://en.wikipedia.org/wiki/Meiosis#/media/File:Meiosis_Overview_new.svg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58336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50468"/>
            <a:ext cx="9144000" cy="95706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Back to the important part</a:t>
            </a:r>
          </a:p>
        </p:txBody>
      </p:sp>
    </p:spTree>
    <p:extLst>
      <p:ext uri="{BB962C8B-B14F-4D97-AF65-F5344CB8AC3E}">
        <p14:creationId xmlns:p14="http://schemas.microsoft.com/office/powerpoint/2010/main" val="2018229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16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95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06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5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50569"/>
            <a:ext cx="9144000" cy="1556862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What is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computational biology?</a:t>
            </a:r>
          </a:p>
        </p:txBody>
      </p:sp>
    </p:spTree>
    <p:extLst>
      <p:ext uri="{BB962C8B-B14F-4D97-AF65-F5344CB8AC3E}">
        <p14:creationId xmlns:p14="http://schemas.microsoft.com/office/powerpoint/2010/main" val="2111844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30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19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4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408225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7479"/>
            <a:ext cx="9144000" cy="2323043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Going Deeper on Each Part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(good to know but not completely necessary)</a:t>
            </a:r>
          </a:p>
        </p:txBody>
      </p:sp>
    </p:spTree>
    <p:extLst>
      <p:ext uri="{BB962C8B-B14F-4D97-AF65-F5344CB8AC3E}">
        <p14:creationId xmlns:p14="http://schemas.microsoft.com/office/powerpoint/2010/main" val="393497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9677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1796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6507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2841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60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Synonyms / partial-synonyms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7576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Bioinformatics</a:t>
            </a:r>
          </a:p>
          <a:p>
            <a:r>
              <a:rPr lang="en-US" dirty="0">
                <a:cs typeface="Arial" panose="020B0604020202020204" pitchFamily="34" charset="0"/>
              </a:rPr>
              <a:t>Quantitative biology</a:t>
            </a:r>
          </a:p>
          <a:p>
            <a:r>
              <a:rPr lang="en-US" dirty="0">
                <a:cs typeface="Arial" panose="020B0604020202020204" pitchFamily="34" charset="0"/>
              </a:rPr>
              <a:t>Systems biology</a:t>
            </a:r>
          </a:p>
          <a:p>
            <a:r>
              <a:rPr lang="en-US" dirty="0">
                <a:cs typeface="Arial" panose="020B0604020202020204" pitchFamily="34" charset="0"/>
              </a:rPr>
              <a:t>Theoretical biology</a:t>
            </a:r>
          </a:p>
          <a:p>
            <a:r>
              <a:rPr lang="en-US" dirty="0">
                <a:cs typeface="Arial" panose="020B0604020202020204" pitchFamily="34" charset="0"/>
              </a:rPr>
              <a:t>Mathematical biology</a:t>
            </a:r>
          </a:p>
          <a:p>
            <a:r>
              <a:rPr lang="en-US" dirty="0">
                <a:cs typeface="Arial" panose="020B0604020202020204" pitchFamily="34" charset="0"/>
              </a:rPr>
              <a:t>Biostatistics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2ABD42-8D7D-984A-9761-639434F68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030" y="1825625"/>
            <a:ext cx="5952490" cy="465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71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4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Epigenetics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EFB286-BFDC-6047-B778-C1A537424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573" y="1128710"/>
            <a:ext cx="8425427" cy="57292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D637C3-4389-0646-BD00-560F5C3DAA9F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https://en.wikipedia.org/wiki/Epigenetics#/media/File:Epigenetic_mechanisms.png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1021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75ACD-12B8-8B47-A7F5-D037CC319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20" b="35714"/>
          <a:stretch/>
        </p:blipFill>
        <p:spPr>
          <a:xfrm>
            <a:off x="0" y="2559922"/>
            <a:ext cx="8115300" cy="4298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3F0A51-2DBD-474F-99C4-DF37DEFEC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0" y="5215588"/>
            <a:ext cx="4076700" cy="164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44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3022-EEC3-E048-A106-4711B834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0"/>
            <a:ext cx="10515600" cy="1325563"/>
          </a:xfrm>
        </p:spPr>
        <p:txBody>
          <a:bodyPr/>
          <a:lstStyle/>
          <a:p>
            <a:r>
              <a:rPr lang="en-US" dirty="0"/>
              <a:t>Role of epigenetics in cell differentiation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BBF12-EE38-3149-8630-EA16F5A2C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80" y="1102373"/>
            <a:ext cx="8091339" cy="5284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50B877-4F50-EB40-9FCE-CCFEE717AECA}"/>
              </a:ext>
            </a:extLst>
          </p:cNvPr>
          <p:cNvSpPr txBox="1"/>
          <p:nvPr/>
        </p:nvSpPr>
        <p:spPr>
          <a:xfrm>
            <a:off x="2260782" y="6386513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https://www.science.org.au/curious/epigenetics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412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3EFEC-7403-024A-A378-A12D4CB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2FEB2-EEB3-5743-B8F5-4E11EE10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https://www.youtube.com/watch?v=gG7uCskUOrA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38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1058"/>
            <a:ext cx="9144000" cy="1775884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Abstracting this into a spreadsheet…</a:t>
            </a:r>
          </a:p>
        </p:txBody>
      </p:sp>
    </p:spTree>
    <p:extLst>
      <p:ext uri="{BB962C8B-B14F-4D97-AF65-F5344CB8AC3E}">
        <p14:creationId xmlns:p14="http://schemas.microsoft.com/office/powerpoint/2010/main" val="234963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599941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371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91387-ADE3-6E47-913F-1041F779A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29" y="2407920"/>
            <a:ext cx="11695238" cy="1661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A59E0-62A5-9C45-83B1-C3855FF48C6B}"/>
              </a:ext>
            </a:extLst>
          </p:cNvPr>
          <p:cNvSpPr txBox="1"/>
          <p:nvPr/>
        </p:nvSpPr>
        <p:spPr>
          <a:xfrm>
            <a:off x="167640" y="4541520"/>
            <a:ext cx="108356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Let’s say we have a table like this, but with ~20,000 genes and 100s of samples.</a:t>
            </a:r>
          </a:p>
          <a:p>
            <a:endParaRPr lang="en-US" sz="2800" b="1" dirty="0">
              <a:latin typeface="+mj-lt"/>
              <a:cs typeface="Arial" panose="020B0604020202020204" pitchFamily="34" charset="0"/>
            </a:endParaRPr>
          </a:p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How can we use this data to figure out biological insights?</a:t>
            </a:r>
          </a:p>
        </p:txBody>
      </p:sp>
    </p:spTree>
    <p:extLst>
      <p:ext uri="{BB962C8B-B14F-4D97-AF65-F5344CB8AC3E}">
        <p14:creationId xmlns:p14="http://schemas.microsoft.com/office/powerpoint/2010/main" val="10487922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49273"/>
            <a:ext cx="9144000" cy="155945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1: 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Analyzing Gene Expression Data</a:t>
            </a:r>
          </a:p>
        </p:txBody>
      </p:sp>
    </p:spTree>
    <p:extLst>
      <p:ext uri="{BB962C8B-B14F-4D97-AF65-F5344CB8AC3E}">
        <p14:creationId xmlns:p14="http://schemas.microsoft.com/office/powerpoint/2010/main" val="39328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  <a:cs typeface="Arial" panose="020B0604020202020204" pitchFamily="34" charset="0"/>
              </a:rPr>
              <a:t>Topics we WON’T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9E46-0852-4145-93CE-B97BB8036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46720" cy="4351338"/>
          </a:xfrm>
        </p:spPr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Math modeling of biological systems</a:t>
            </a:r>
          </a:p>
          <a:p>
            <a:pPr lvl="1"/>
            <a:r>
              <a:rPr lang="en-US" dirty="0">
                <a:cs typeface="Arial" panose="020B0604020202020204" pitchFamily="34" charset="0"/>
              </a:rPr>
              <a:t>(but if you’re interested in this, check out my Youtube videos!)</a:t>
            </a:r>
          </a:p>
          <a:p>
            <a:r>
              <a:rPr lang="en-US" dirty="0">
                <a:cs typeface="Arial" panose="020B0604020202020204" pitchFamily="34" charset="0"/>
              </a:rPr>
              <a:t>Algorithm design for sequence processing</a:t>
            </a:r>
          </a:p>
          <a:p>
            <a:r>
              <a:rPr lang="en-US" dirty="0">
                <a:cs typeface="Arial" panose="020B0604020202020204" pitchFamily="34" charset="0"/>
              </a:rPr>
              <a:t>“Low-level” bioinformatics: getting from raw experimental output to Excel file</a:t>
            </a:r>
          </a:p>
          <a:p>
            <a:r>
              <a:rPr lang="en-US" dirty="0">
                <a:cs typeface="Arial" panose="020B0604020202020204" pitchFamily="34" charset="0"/>
              </a:rPr>
              <a:t>Software development</a:t>
            </a:r>
          </a:p>
          <a:p>
            <a:r>
              <a:rPr lang="en-US" dirty="0">
                <a:cs typeface="Arial" panose="020B0604020202020204" pitchFamily="34" charset="0"/>
              </a:rPr>
              <a:t>Biomedical engineering</a:t>
            </a:r>
          </a:p>
          <a:p>
            <a:r>
              <a:rPr lang="en-US" dirty="0">
                <a:cs typeface="Arial" panose="020B0604020202020204" pitchFamily="34" charset="0"/>
              </a:rPr>
              <a:t>Public health / clinical informatics</a:t>
            </a:r>
          </a:p>
        </p:txBody>
      </p:sp>
    </p:spTree>
    <p:extLst>
      <p:ext uri="{BB962C8B-B14F-4D97-AF65-F5344CB8AC3E}">
        <p14:creationId xmlns:p14="http://schemas.microsoft.com/office/powerpoint/2010/main" val="10986842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4935-1263-BE44-A11B-89B504F2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657"/>
            <a:ext cx="6653597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Idiopathic Pulmonary Fibrosis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077EE-4B0C-E74E-B2DD-9385F3788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258" y="2855987"/>
            <a:ext cx="5491163" cy="3399101"/>
          </a:xfrm>
        </p:spPr>
        <p:txBody>
          <a:bodyPr/>
          <a:lstStyle/>
          <a:p>
            <a:r>
              <a:rPr lang="en-US" dirty="0"/>
              <a:t>Causes loss of alveolar function</a:t>
            </a:r>
          </a:p>
          <a:p>
            <a:r>
              <a:rPr lang="en-US" dirty="0"/>
              <a:t>Median post-diagnosis survival is 2.5-3.5 years</a:t>
            </a:r>
          </a:p>
          <a:p>
            <a:r>
              <a:rPr lang="en-US" dirty="0"/>
              <a:t>Five-year survival: 20-40%</a:t>
            </a:r>
          </a:p>
          <a:p>
            <a:r>
              <a:rPr lang="en-US" dirty="0"/>
              <a:t>No cure, but treatments can slow damage and prolong life (so early detection is helpful)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D37E53-4176-5046-AEBD-D02F40FE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533" y="65318"/>
            <a:ext cx="5856800" cy="6366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3F20D-9B35-F64E-8E63-05AD4A961510}"/>
              </a:ext>
            </a:extLst>
          </p:cNvPr>
          <p:cNvSpPr txBox="1"/>
          <p:nvPr/>
        </p:nvSpPr>
        <p:spPr>
          <a:xfrm>
            <a:off x="6653597" y="6432120"/>
            <a:ext cx="5603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https://www.nhlbi.nih.gov/health/idiopathic-pulmonary-fibrosis/causes</a:t>
            </a:r>
            <a:r>
              <a:rPr lang="en-US" sz="12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261B6-DD58-484B-91AF-7E832FC847EE}"/>
              </a:ext>
            </a:extLst>
          </p:cNvPr>
          <p:cNvSpPr txBox="1"/>
          <p:nvPr/>
        </p:nvSpPr>
        <p:spPr>
          <a:xfrm>
            <a:off x="157163" y="1985963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known cause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29B81B-871A-3048-BBB3-CD69B15DAD7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07909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DB3FC7-A981-B749-A0EC-2BE216F2F214}"/>
              </a:ext>
            </a:extLst>
          </p:cNvPr>
          <p:cNvCxnSpPr>
            <a:cxnSpLocks/>
          </p:cNvCxnSpPr>
          <p:nvPr/>
        </p:nvCxnSpPr>
        <p:spPr>
          <a:xfrm flipV="1">
            <a:off x="3158442" y="1228725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8DDCC4-B51E-7644-B3FD-31C253B23C2D}"/>
              </a:ext>
            </a:extLst>
          </p:cNvPr>
          <p:cNvSpPr txBox="1"/>
          <p:nvPr/>
        </p:nvSpPr>
        <p:spPr>
          <a:xfrm>
            <a:off x="2818445" y="198596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lungs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297734-8F95-D844-8FEF-5DAE083E5266}"/>
              </a:ext>
            </a:extLst>
          </p:cNvPr>
          <p:cNvCxnSpPr>
            <a:cxnSpLocks/>
          </p:cNvCxnSpPr>
          <p:nvPr/>
        </p:nvCxnSpPr>
        <p:spPr>
          <a:xfrm flipV="1">
            <a:off x="5224308" y="1238878"/>
            <a:ext cx="0" cy="75723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43C15FD-A9A1-864D-9CF3-DFDCF6CF46C0}"/>
              </a:ext>
            </a:extLst>
          </p:cNvPr>
          <p:cNvSpPr txBox="1"/>
          <p:nvPr/>
        </p:nvSpPr>
        <p:spPr>
          <a:xfrm>
            <a:off x="4761841" y="2000879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scarring</a:t>
            </a:r>
          </a:p>
        </p:txBody>
      </p:sp>
    </p:spTree>
    <p:extLst>
      <p:ext uri="{BB962C8B-B14F-4D97-AF65-F5344CB8AC3E}">
        <p14:creationId xmlns:p14="http://schemas.microsoft.com/office/powerpoint/2010/main" val="18810710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GSE150910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759"/>
            <a:ext cx="10515600" cy="4351338"/>
          </a:xfrm>
        </p:spPr>
        <p:txBody>
          <a:bodyPr/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 of lung samples</a:t>
            </a:r>
          </a:p>
          <a:p>
            <a:r>
              <a:rPr lang="en-US" dirty="0"/>
              <a:t>18,838 genes</a:t>
            </a:r>
          </a:p>
          <a:p>
            <a:r>
              <a:rPr lang="en-US" dirty="0"/>
              <a:t>103 IPF samples, 103 healthy controls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B6C52-7CE6-2541-8658-7300EA04F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333" y="3524735"/>
            <a:ext cx="9228667" cy="33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33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24A1-C24B-8942-BF7D-B7CF8EF88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format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85DD6F-858A-5D4C-BE1F-9A26BCD71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943951"/>
              </p:ext>
            </p:extLst>
          </p:nvPr>
        </p:nvGraphicFramePr>
        <p:xfrm>
          <a:off x="2032000" y="237913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Patient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2C39F45-E3FA-D541-9121-CAB44F83D8B4}"/>
              </a:ext>
            </a:extLst>
          </p:cNvPr>
          <p:cNvSpPr txBox="1"/>
          <p:nvPr/>
        </p:nvSpPr>
        <p:spPr>
          <a:xfrm>
            <a:off x="7320371" y="455093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B7C80-F695-3C4B-8A59-1298CE019982}"/>
              </a:ext>
            </a:extLst>
          </p:cNvPr>
          <p:cNvSpPr txBox="1"/>
          <p:nvPr/>
        </p:nvSpPr>
        <p:spPr>
          <a:xfrm>
            <a:off x="9088778" y="4563369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97CC7-9098-9C4F-B588-DEC08009BF91}"/>
              </a:ext>
            </a:extLst>
          </p:cNvPr>
          <p:cNvSpPr txBox="1"/>
          <p:nvPr/>
        </p:nvSpPr>
        <p:spPr>
          <a:xfrm>
            <a:off x="5583843" y="4550938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EFC2F-4BA2-EF44-BA6A-1032473BA8B2}"/>
              </a:ext>
            </a:extLst>
          </p:cNvPr>
          <p:cNvSpPr txBox="1"/>
          <p:nvPr/>
        </p:nvSpPr>
        <p:spPr>
          <a:xfrm>
            <a:off x="3805843" y="4560541"/>
            <a:ext cx="90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Healthy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616CF3-C5F4-244D-ACDA-9F09B657B99A}"/>
              </a:ext>
            </a:extLst>
          </p:cNvPr>
          <p:cNvCxnSpPr>
            <a:cxnSpLocks/>
          </p:cNvCxnSpPr>
          <p:nvPr/>
        </p:nvCxnSpPr>
        <p:spPr>
          <a:xfrm>
            <a:off x="425910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2244BD-4986-314A-B405-E95F7066EF00}"/>
              </a:ext>
            </a:extLst>
          </p:cNvPr>
          <p:cNvCxnSpPr>
            <a:cxnSpLocks/>
          </p:cNvCxnSpPr>
          <p:nvPr/>
        </p:nvCxnSpPr>
        <p:spPr>
          <a:xfrm>
            <a:off x="603710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D2D5B52-0104-8B4C-B453-A67EF63C61A6}"/>
              </a:ext>
            </a:extLst>
          </p:cNvPr>
          <p:cNvCxnSpPr>
            <a:cxnSpLocks/>
          </p:cNvCxnSpPr>
          <p:nvPr/>
        </p:nvCxnSpPr>
        <p:spPr>
          <a:xfrm>
            <a:off x="7553768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1A5124-8C0D-5947-BA2A-DCA40539597F}"/>
              </a:ext>
            </a:extLst>
          </p:cNvPr>
          <p:cNvCxnSpPr>
            <a:cxnSpLocks/>
          </p:cNvCxnSpPr>
          <p:nvPr/>
        </p:nvCxnSpPr>
        <p:spPr>
          <a:xfrm>
            <a:off x="9322175" y="4011182"/>
            <a:ext cx="0" cy="5397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680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2334"/>
            <a:ext cx="9144000" cy="1033332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Quick Statistics Lesson</a:t>
            </a:r>
          </a:p>
        </p:txBody>
      </p:sp>
    </p:spTree>
    <p:extLst>
      <p:ext uri="{BB962C8B-B14F-4D97-AF65-F5344CB8AC3E}">
        <p14:creationId xmlns:p14="http://schemas.microsoft.com/office/powerpoint/2010/main" val="4234164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statistics?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Basically, a way of using probability to put a number on coincidences</a:t>
            </a:r>
          </a:p>
        </p:txBody>
      </p:sp>
    </p:spTree>
    <p:extLst>
      <p:ext uri="{BB962C8B-B14F-4D97-AF65-F5344CB8AC3E}">
        <p14:creationId xmlns:p14="http://schemas.microsoft.com/office/powerpoint/2010/main" val="26920280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Figuring out if a coin is fair or weighted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Philosophical musing: </a:t>
            </a:r>
            <a:r>
              <a:rPr lang="en-US" dirty="0"/>
              <a:t>in a way, it’s impossible to ever say for sure if a coin is fair or weighted. Even if you flip a coin 1,000,000 times and get heads every time, it could just be a coincidence.</a:t>
            </a:r>
          </a:p>
          <a:p>
            <a:r>
              <a:rPr lang="en-US" dirty="0"/>
              <a:t>But with statistics, we can at least put a number on how big of a coincidence that would be.</a:t>
            </a:r>
          </a:p>
        </p:txBody>
      </p:sp>
    </p:spTree>
    <p:extLst>
      <p:ext uri="{BB962C8B-B14F-4D97-AF65-F5344CB8AC3E}">
        <p14:creationId xmlns:p14="http://schemas.microsoft.com/office/powerpoint/2010/main" val="2081343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E65C9-15D4-FE4B-AB3E-2F2C7BC5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989FF-CFE7-D14C-BCA8-6CB3AB3A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First, </a:t>
            </a:r>
            <a:r>
              <a:rPr lang="en-US" i="1" dirty="0"/>
              <a:t>assume </a:t>
            </a:r>
            <a:r>
              <a:rPr lang="en-US" dirty="0"/>
              <a:t>that the coin is fair: 50% chance of heads, 50% chance of tails. (called the </a:t>
            </a:r>
            <a:r>
              <a:rPr lang="en-US" b="1" dirty="0"/>
              <a:t>null hypothesis)</a:t>
            </a:r>
            <a:endParaRPr lang="en-US" dirty="0"/>
          </a:p>
          <a:p>
            <a:r>
              <a:rPr lang="en-US" dirty="0"/>
              <a:t>Experiment: flip a coin 5 times.</a:t>
            </a:r>
          </a:p>
          <a:p>
            <a:r>
              <a:rPr lang="en-US" dirty="0"/>
              <a:t>Results: 5 heads, 0 tails</a:t>
            </a:r>
          </a:p>
          <a:p>
            <a:r>
              <a:rPr lang="en-US" i="1" dirty="0"/>
              <a:t>What are the chances of a result this extreme happening by coincidence, if the coin is fair?</a:t>
            </a:r>
          </a:p>
          <a:p>
            <a:pPr lvl="1"/>
            <a:r>
              <a:rPr lang="en-US" dirty="0"/>
              <a:t>(0.5 ^ 5) * 2 = 0.0625 = 6.25% chance</a:t>
            </a:r>
          </a:p>
          <a:p>
            <a:pPr lvl="1"/>
            <a:r>
              <a:rPr lang="en-US" dirty="0"/>
              <a:t>(multiplying by 2, because it could have also been 5 tails by coincidence, which would have been equally as extreme)</a:t>
            </a:r>
          </a:p>
          <a:p>
            <a:r>
              <a:rPr lang="en-US" dirty="0"/>
              <a:t>0.0625 is called a </a:t>
            </a:r>
            <a:r>
              <a:rPr lang="en-US" b="1" dirty="0"/>
              <a:t>p-value</a:t>
            </a:r>
          </a:p>
          <a:p>
            <a:r>
              <a:rPr lang="en-US" b="1" dirty="0"/>
              <a:t>Is the coin fair? We can’t be sure. But we </a:t>
            </a:r>
            <a:r>
              <a:rPr lang="en-US" b="1" i="1" dirty="0"/>
              <a:t>can </a:t>
            </a:r>
            <a:r>
              <a:rPr lang="en-US" b="1" dirty="0"/>
              <a:t>put a number on how much of a coincidence would be required to see the results we got if the coin were fair.</a:t>
            </a:r>
          </a:p>
        </p:txBody>
      </p:sp>
    </p:spTree>
    <p:extLst>
      <p:ext uri="{BB962C8B-B14F-4D97-AF65-F5344CB8AC3E}">
        <p14:creationId xmlns:p14="http://schemas.microsoft.com/office/powerpoint/2010/main" val="239147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2B4A-5BB7-CF4D-B79C-F3D205A10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2766219"/>
            <a:ext cx="10086975" cy="1325563"/>
          </a:xfrm>
        </p:spPr>
        <p:txBody>
          <a:bodyPr>
            <a:noAutofit/>
          </a:bodyPr>
          <a:lstStyle/>
          <a:p>
            <a:r>
              <a:rPr lang="en-US" sz="5400" dirty="0">
                <a:cs typeface="Arial" panose="020B0604020202020204" pitchFamily="34" charset="0"/>
              </a:rPr>
              <a:t>Our focus: data analysis for biology</a:t>
            </a:r>
          </a:p>
        </p:txBody>
      </p:sp>
    </p:spTree>
    <p:extLst>
      <p:ext uri="{BB962C8B-B14F-4D97-AF65-F5344CB8AC3E}">
        <p14:creationId xmlns:p14="http://schemas.microsoft.com/office/powerpoint/2010/main" val="1910649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6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6236"/>
            <a:ext cx="9144000" cy="1685528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High School Biology Review</a:t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>(not actually that important)</a:t>
            </a:r>
          </a:p>
        </p:txBody>
      </p:sp>
    </p:spTree>
    <p:extLst>
      <p:ext uri="{BB962C8B-B14F-4D97-AF65-F5344CB8AC3E}">
        <p14:creationId xmlns:p14="http://schemas.microsoft.com/office/powerpoint/2010/main" val="270476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/>
          </a:bodyPr>
          <a:lstStyle/>
          <a:p>
            <a:r>
              <a:rPr lang="en-US" dirty="0"/>
              <a:t>Smallest unit of life that can function independently</a:t>
            </a:r>
          </a:p>
          <a:p>
            <a:r>
              <a:rPr lang="en-US" dirty="0"/>
              <a:t>Can perform key functions of life</a:t>
            </a:r>
          </a:p>
          <a:p>
            <a:pPr lvl="1"/>
            <a:r>
              <a:rPr lang="en-US" dirty="0"/>
              <a:t>growth</a:t>
            </a:r>
          </a:p>
          <a:p>
            <a:pPr lvl="1"/>
            <a:r>
              <a:rPr lang="en-US" dirty="0"/>
              <a:t>metabolism</a:t>
            </a:r>
          </a:p>
          <a:p>
            <a:pPr lvl="1"/>
            <a:r>
              <a:rPr lang="en-US" dirty="0"/>
              <a:t>reproduction</a:t>
            </a:r>
          </a:p>
          <a:p>
            <a:r>
              <a:rPr lang="en-US" dirty="0"/>
              <a:t>Can be single-celled organism (like bacteria) or building block of multicellular organism (like humans)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6F7573-309F-194A-87F0-79FEF5B16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285" y="1690688"/>
            <a:ext cx="5711715" cy="38821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480285" y="5572869"/>
            <a:ext cx="5711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E. coli </a:t>
            </a:r>
            <a:r>
              <a:rPr lang="en-US" sz="1600" dirty="0"/>
              <a:t>cell dividing.</a:t>
            </a:r>
          </a:p>
          <a:p>
            <a:r>
              <a:rPr lang="en-US" sz="1600" dirty="0"/>
              <a:t>Image source: </a:t>
            </a:r>
            <a:r>
              <a:rPr lang="en-US" sz="1600" dirty="0">
                <a:hlinkClick r:id="rId3"/>
              </a:rPr>
              <a:t>https://picryl.com/media/ecoli-dividing-27afb2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6112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1475</Words>
  <Application>Microsoft Macintosh PowerPoint</Application>
  <PresentationFormat>Widescreen</PresentationFormat>
  <Paragraphs>228</Paragraphs>
  <Slides>56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9" baseType="lpstr">
      <vt:lpstr>Arial</vt:lpstr>
      <vt:lpstr>Calibri</vt:lpstr>
      <vt:lpstr>Office Theme</vt:lpstr>
      <vt:lpstr>Basics of  Computational Biology</vt:lpstr>
      <vt:lpstr>Quick About Me</vt:lpstr>
      <vt:lpstr>What is  computational biology?</vt:lpstr>
      <vt:lpstr>Synonyms / partial-synonyms</vt:lpstr>
      <vt:lpstr>Topics we WON’T cover today</vt:lpstr>
      <vt:lpstr>Our focus: data analysis for biology</vt:lpstr>
      <vt:lpstr>PowerPoint Presentation</vt:lpstr>
      <vt:lpstr>High School Biology Review (not actually that important)</vt:lpstr>
      <vt:lpstr>Cells</vt:lpstr>
      <vt:lpstr>PowerPoint Presentation</vt:lpstr>
      <vt:lpstr>Prokaryotes</vt:lpstr>
      <vt:lpstr>Eukaryotes</vt:lpstr>
      <vt:lpstr>Nucleus</vt:lpstr>
      <vt:lpstr>Ribosomes</vt:lpstr>
      <vt:lpstr>Endoplasmic Reticulum (Rough) </vt:lpstr>
      <vt:lpstr>Endoplasmic Reticulum (Smooth) </vt:lpstr>
      <vt:lpstr>Golgi Body</vt:lpstr>
      <vt:lpstr>Mitochondria</vt:lpstr>
      <vt:lpstr>PowerPoint Presentation</vt:lpstr>
      <vt:lpstr>Cell Metabolism</vt:lpstr>
      <vt:lpstr>Cell Cycle</vt:lpstr>
      <vt:lpstr>Mitosis</vt:lpstr>
      <vt:lpstr>Mitosis</vt:lpstr>
      <vt:lpstr>Meiosis</vt:lpstr>
      <vt:lpstr>Back to the important part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Going Deeper on Each Part (good to know but not completely necessary)</vt:lpstr>
      <vt:lpstr>DNA</vt:lpstr>
      <vt:lpstr>Transcription</vt:lpstr>
      <vt:lpstr>mRNA</vt:lpstr>
      <vt:lpstr>Translation</vt:lpstr>
      <vt:lpstr>Protein</vt:lpstr>
      <vt:lpstr>PowerPoint Presentation</vt:lpstr>
      <vt:lpstr>Epigenetics</vt:lpstr>
      <vt:lpstr>Role of epigenetics in cell differentiation</vt:lpstr>
      <vt:lpstr>Role of epigenetics in cell differentiation</vt:lpstr>
      <vt:lpstr>Animated video</vt:lpstr>
      <vt:lpstr>Abstracting this into a spreadsheet…</vt:lpstr>
      <vt:lpstr>PowerPoint Presentation</vt:lpstr>
      <vt:lpstr>PowerPoint Presentation</vt:lpstr>
      <vt:lpstr>PowerPoint Presentation</vt:lpstr>
      <vt:lpstr>Project 1:  Analyzing Gene Expression Data</vt:lpstr>
      <vt:lpstr>Idiopathic Pulmonary Fibrosis</vt:lpstr>
      <vt:lpstr>GSE150910 Dataset</vt:lpstr>
      <vt:lpstr>Dataset format</vt:lpstr>
      <vt:lpstr>Quick Statistics Lesson</vt:lpstr>
      <vt:lpstr>What is statistics?</vt:lpstr>
      <vt:lpstr>Figuring out if a coin is fair or weighted</vt:lpstr>
      <vt:lpstr>Experiment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99</cp:revision>
  <dcterms:created xsi:type="dcterms:W3CDTF">2024-06-21T02:07:16Z</dcterms:created>
  <dcterms:modified xsi:type="dcterms:W3CDTF">2024-07-12T19:22:54Z</dcterms:modified>
</cp:coreProperties>
</file>